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9"/>
  </p:notesMasterIdLst>
  <p:handoutMasterIdLst>
    <p:handoutMasterId r:id="rId40"/>
  </p:handoutMasterIdLst>
  <p:sldIdLst>
    <p:sldId id="304" r:id="rId3"/>
    <p:sldId id="336" r:id="rId4"/>
    <p:sldId id="306" r:id="rId5"/>
    <p:sldId id="321" r:id="rId6"/>
    <p:sldId id="305" r:id="rId7"/>
    <p:sldId id="309" r:id="rId8"/>
    <p:sldId id="307" r:id="rId9"/>
    <p:sldId id="332" r:id="rId10"/>
    <p:sldId id="308" r:id="rId11"/>
    <p:sldId id="322" r:id="rId12"/>
    <p:sldId id="339" r:id="rId13"/>
    <p:sldId id="310" r:id="rId14"/>
    <p:sldId id="311" r:id="rId15"/>
    <p:sldId id="312" r:id="rId16"/>
    <p:sldId id="333" r:id="rId17"/>
    <p:sldId id="313" r:id="rId18"/>
    <p:sldId id="318" r:id="rId19"/>
    <p:sldId id="334" r:id="rId20"/>
    <p:sldId id="323" r:id="rId21"/>
    <p:sldId id="314" r:id="rId22"/>
    <p:sldId id="316" r:id="rId23"/>
    <p:sldId id="320" r:id="rId24"/>
    <p:sldId id="324" r:id="rId25"/>
    <p:sldId id="335" r:id="rId26"/>
    <p:sldId id="325" r:id="rId27"/>
    <p:sldId id="319" r:id="rId28"/>
    <p:sldId id="331" r:id="rId29"/>
    <p:sldId id="315" r:id="rId30"/>
    <p:sldId id="317" r:id="rId31"/>
    <p:sldId id="326" r:id="rId32"/>
    <p:sldId id="327" r:id="rId33"/>
    <p:sldId id="328" r:id="rId34"/>
    <p:sldId id="329" r:id="rId35"/>
    <p:sldId id="330" r:id="rId36"/>
    <p:sldId id="338" r:id="rId37"/>
    <p:sldId id="337" r:id="rId38"/>
  </p:sldIdLst>
  <p:sldSz cx="9144000" cy="6858000" type="screen4x3"/>
  <p:notesSz cx="7023100" cy="93091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0FFFF"/>
    <a:srgbClr val="FF33CC"/>
    <a:srgbClr val="366E94"/>
    <a:srgbClr val="EC5D24"/>
    <a:srgbClr val="CFBD73"/>
    <a:srgbClr val="CC9900"/>
    <a:srgbClr val="418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6005" autoAdjust="0"/>
  </p:normalViewPr>
  <p:slideViewPr>
    <p:cSldViewPr snapToGrid="0" snapToObjects="1">
      <p:cViewPr varScale="1">
        <p:scale>
          <a:sx n="126" d="100"/>
          <a:sy n="126" d="100"/>
        </p:scale>
        <p:origin x="17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780" y="-78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01E2797-C407-48DB-986B-CBD7D708B656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E5A14CA6-2E34-485B-8270-1DEF062ED69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2228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46D9FA9C-F9C0-4C23-8344-1C5775064471}" type="datetimeFigureOut">
              <a:rPr lang="en-CA"/>
              <a:pPr>
                <a:defRPr/>
              </a:pPr>
              <a:t>2019-09-11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6" y="4421188"/>
            <a:ext cx="5619750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773443B0-FAFB-4B00-8FA5-7F8D8CFCF960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75785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C7A5997C-1520-4051-B12F-EFAB57AB049B}" type="slidenum">
              <a:rPr lang="en-CA" altLang="en-US" smtClean="0">
                <a:latin typeface="Arial" pitchFamily="34" charset="0"/>
                <a:ea typeface="MS PGothic" pitchFamily="34" charset="-128"/>
              </a:rPr>
              <a:pPr eaLnBrk="1" hangingPunct="1">
                <a:spcBef>
                  <a:spcPct val="0"/>
                </a:spcBef>
                <a:defRPr/>
              </a:pPr>
              <a:t>1</a:t>
            </a:fld>
            <a:endParaRPr lang="en-CA" altLang="en-US">
              <a:latin typeface="Arial" pitchFamily="34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C7A5997C-1520-4051-B12F-EFAB57AB049B}" type="slidenum">
              <a:rPr lang="en-CA" altLang="en-US" smtClean="0">
                <a:latin typeface="Arial" pitchFamily="34" charset="0"/>
                <a:ea typeface="MS PGothic" pitchFamily="34" charset="-128"/>
              </a:rPr>
              <a:pPr eaLnBrk="1" hangingPunct="1">
                <a:spcBef>
                  <a:spcPct val="0"/>
                </a:spcBef>
                <a:defRPr/>
              </a:pPr>
              <a:t>5</a:t>
            </a:fld>
            <a:endParaRPr lang="en-CA" altLang="en-US"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3494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Fundamentally, everything in UNIX operates on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8912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Pipes are what give UNIX systems it’s power. The possibilities are only limited by the user’s creativity and knowledge of available commands.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267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Interpreted -&gt; not compiled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71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52893-8D69-4CB3-AF70-9839407BDB63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6A00D-FAAB-400F-9B7A-9F4502CCC50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897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3EA70-81B1-49DC-8843-78A2013F9693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BB507-DC97-4D08-A64B-DAF7E66C8E0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913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01FE4-2A99-4B24-8EC8-21D3AD10CF3C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CBB34-93E3-4167-B3C0-3D57E7EA3FE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6404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7CD245-4691-4F96-9160-17DFC4CCAD7B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AAB98-5484-4402-B1D8-22B43F0F195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8400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0847A-7C09-4696-9869-6E7A089C4492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F324C-31B0-40E2-B4E1-1CD1D7AFEE0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9226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5560A-8F89-4D6B-8085-8E6BF985F5D4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7BD3C-F6F1-453C-ACC0-EDC681A7C47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9003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5CD77-DB70-403E-BA0E-B15956256FBB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CEE75-1D91-42DB-9B56-6A51663CC09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2599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B95FD-2579-4D0F-9B06-84EA43EFE673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C0E2D-4C2A-4DC9-BB75-73C0C90537D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37600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3B961-DDCA-46DE-B3F7-AEDE5FFCDBA0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ED2F4-35A7-4C1F-85C2-EB2E67DF670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6218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2F8F3-02A3-4DA2-93CA-D0A378E1DD86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AE378-EF14-4B5C-B7E6-D9DE622E6D7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5464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021703-A7EB-40D8-BF6D-18A668AE36E7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78BFA-A6FF-4698-B00F-AE6597A5243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395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E3281-789A-4BCF-8EA2-097269407D3B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33393-F5F8-45F7-A391-2A719D3D697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5383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D522E-123F-458A-8502-71B22B49833F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2CF7-C212-4702-BACC-CC2C75FDADD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1931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836E7-44BD-4D57-BA6E-F3CCA525C0D2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F442E-88EE-4B1D-B98C-7076FC7C963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6810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53FCD-92EC-4467-9CC9-F707A4F1ED28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6CE0F-D32F-4F6A-8138-C75357D559F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7685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375DE-1A92-4C9E-B113-053E9E43DF36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015E2-6E97-4D2D-BFBB-33F24D73D5C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497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00949-8609-4D43-BD41-976BD782039A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D8A8F-1830-48FA-88C9-7F74DEBF21D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367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05890"/>
            <a:ext cx="4038600" cy="47891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05890"/>
            <a:ext cx="4038600" cy="47891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4CB3F-A7C2-4D56-B48B-8546B470125F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C17E2-FE20-4A53-829D-86648B27AE2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409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7870F-F263-4411-877F-1E052E0442BB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8280D-5DB6-41DF-B5CA-03E4E51158C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870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D0EA8-1878-459C-9551-B09F20030FC8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7D638-8FFA-4E15-86A4-A9F066E97D0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5319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F6DDC-57A8-4D47-9E6D-90D75EC26945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5EF4D-61F4-4C3E-942E-707C4A42ECA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415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87D046-4FF8-4259-B1FB-BF6796BB114B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40CE5-FB17-40D3-B8BE-3D0B14B0B3E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9832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F785A-C92E-4D91-9E81-E69B079FEA5C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180BA-583D-404B-B842-9A889E92453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746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7800"/>
            <a:ext cx="9144000" cy="160020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126048"/>
            <a:ext cx="850392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 dirty="0"/>
              <a:t>Click to </a:t>
            </a:r>
            <a:r>
              <a:rPr lang="fr-CA" altLang="en-US" dirty="0" err="1"/>
              <a:t>edit</a:t>
            </a:r>
            <a:r>
              <a:rPr lang="fr-CA" altLang="en-US" dirty="0"/>
              <a:t> Master </a:t>
            </a:r>
            <a:r>
              <a:rPr lang="fr-CA" altLang="en-US" dirty="0" err="1"/>
              <a:t>title</a:t>
            </a:r>
            <a:r>
              <a:rPr lang="fr-CA" altLang="en-US" dirty="0"/>
              <a:t> style</a:t>
            </a:r>
            <a:endParaRPr lang="en-US" alt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1590"/>
            <a:ext cx="8229600" cy="478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 dirty="0"/>
              <a:t>Click to </a:t>
            </a:r>
            <a:r>
              <a:rPr lang="fr-CA" altLang="en-US" dirty="0" err="1"/>
              <a:t>edit</a:t>
            </a:r>
            <a:r>
              <a:rPr lang="fr-CA" altLang="en-US" dirty="0"/>
              <a:t> Master </a:t>
            </a:r>
            <a:r>
              <a:rPr lang="fr-CA" altLang="en-US" dirty="0" err="1"/>
              <a:t>text</a:t>
            </a:r>
            <a:r>
              <a:rPr lang="fr-CA" altLang="en-US" dirty="0"/>
              <a:t> styles</a:t>
            </a:r>
          </a:p>
          <a:p>
            <a:pPr lvl="1"/>
            <a:r>
              <a:rPr lang="fr-CA" altLang="en-US" dirty="0"/>
              <a:t>Second </a:t>
            </a:r>
            <a:r>
              <a:rPr lang="fr-CA" altLang="en-US" dirty="0" err="1"/>
              <a:t>level</a:t>
            </a:r>
            <a:endParaRPr lang="fr-CA" altLang="en-US" dirty="0"/>
          </a:p>
          <a:p>
            <a:pPr lvl="2"/>
            <a:r>
              <a:rPr lang="fr-CA" altLang="en-US" dirty="0" err="1"/>
              <a:t>Third</a:t>
            </a:r>
            <a:r>
              <a:rPr lang="fr-CA" altLang="en-US" dirty="0"/>
              <a:t> </a:t>
            </a:r>
            <a:r>
              <a:rPr lang="fr-CA" altLang="en-US" dirty="0" err="1"/>
              <a:t>level</a:t>
            </a:r>
            <a:endParaRPr lang="fr-CA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CFE9C48-3416-492E-8B53-6E330E4F4534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CACA6E9D-0C91-4510-AD95-BF9DAC22E3F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366E94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9pPr>
    </p:titleStyle>
    <p:bodyStyle>
      <a:lvl1pPr marL="2286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ヒラギノ角ゴ Pro W3" charset="-128"/>
          <a:cs typeface="Arial" panose="020B0604020202020204" pitchFamily="34" charset="0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/>
              <a:t>Click to edit Master title style</a:t>
            </a:r>
            <a:endParaRPr lang="en-US" alt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/>
              <a:t>Click to edit Master text styles</a:t>
            </a:r>
          </a:p>
          <a:p>
            <a:pPr lvl="1"/>
            <a:r>
              <a:rPr lang="fr-CA" altLang="en-US"/>
              <a:t>Second level</a:t>
            </a:r>
          </a:p>
          <a:p>
            <a:pPr lvl="2"/>
            <a:r>
              <a:rPr lang="fr-CA" altLang="en-US"/>
              <a:t>Third level</a:t>
            </a:r>
          </a:p>
          <a:p>
            <a:pPr lvl="3"/>
            <a:r>
              <a:rPr lang="fr-CA" altLang="en-US"/>
              <a:t>Fourth level</a:t>
            </a:r>
          </a:p>
          <a:p>
            <a:pPr lvl="4"/>
            <a:r>
              <a:rPr lang="fr-CA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A5B166BA-C183-41B6-8B6C-BE91B1210562}" type="datetime1">
              <a:rPr lang="en-US" altLang="en-US"/>
              <a:pPr>
                <a:defRPr/>
              </a:pPr>
              <a:t>9/11/19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8E9D87EC-17F4-4701-AB17-346E9A9082B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wheat_en_pp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itle 1"/>
          <p:cNvSpPr>
            <a:spLocks noGrp="1"/>
          </p:cNvSpPr>
          <p:nvPr>
            <p:ph type="ctrTitle"/>
          </p:nvPr>
        </p:nvSpPr>
        <p:spPr>
          <a:xfrm>
            <a:off x="265245" y="3340655"/>
            <a:ext cx="8392980" cy="1493806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UNIX Workshop:</a:t>
            </a:r>
            <a:b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Practical Guide to the Command Line</a:t>
            </a:r>
            <a:endParaRPr lang="en-US" altLang="en-US" sz="3600" b="1" i="1" dirty="0">
              <a:solidFill>
                <a:srgbClr val="4184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775" y="4831700"/>
            <a:ext cx="8172450" cy="1752600"/>
          </a:xfrm>
        </p:spPr>
        <p:txBody>
          <a:bodyPr rtlCol="0">
            <a:normAutofit/>
          </a:bodyPr>
          <a:lstStyle/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800" b="1" dirty="0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Miles </a:t>
            </a:r>
            <a:r>
              <a:rPr lang="en-CA" sz="2800" b="1" dirty="0" err="1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Buchwaldt</a:t>
            </a:r>
            <a:endParaRPr lang="en-CA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800" b="1" dirty="0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Biology Study Leader – Bioinformatics, Saskatoon RDC</a:t>
            </a: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CA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19 Sept. 2019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8547" y="602500"/>
            <a:ext cx="8809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AAFC Bioinformatics Conference and Workshop</a:t>
            </a:r>
          </a:p>
          <a:p>
            <a:pPr algn="r"/>
            <a:r>
              <a:rPr lang="en-CA" sz="2000" b="1" i="1" dirty="0">
                <a:solidFill>
                  <a:srgbClr val="7030A0"/>
                </a:solidFill>
                <a:cs typeface="Arial" panose="020B0604020202020204" pitchFamily="34" charset="0"/>
              </a:rPr>
              <a:t>September 19-20, 2019, Lethbridge, Alberta</a:t>
            </a:r>
          </a:p>
          <a:p>
            <a:endParaRPr lang="en-US" sz="2000" i="1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48B4-357D-204E-AEB0-8A51DA92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File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B209D-A4D4-BB49-99E0-8DBE36567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a file:</a:t>
            </a:r>
          </a:p>
          <a:p>
            <a:pPr marL="457200" lvl="1" indent="0">
              <a:buNone/>
            </a:pPr>
            <a:r>
              <a:rPr lang="en-US" dirty="0"/>
              <a:t>$ cat</a:t>
            </a:r>
          </a:p>
          <a:p>
            <a:r>
              <a:rPr lang="en-US" dirty="0"/>
              <a:t>Print the top/bottom of a file:</a:t>
            </a:r>
          </a:p>
          <a:p>
            <a:pPr marL="457200" lvl="1" indent="0">
              <a:buNone/>
            </a:pPr>
            <a:r>
              <a:rPr lang="en-US" dirty="0"/>
              <a:t>$ head</a:t>
            </a:r>
          </a:p>
          <a:p>
            <a:pPr marL="457200" lvl="1" indent="0">
              <a:buNone/>
            </a:pPr>
            <a:r>
              <a:rPr lang="en-US" dirty="0"/>
              <a:t>$ tail</a:t>
            </a:r>
          </a:p>
          <a:p>
            <a:r>
              <a:rPr lang="en-US" dirty="0"/>
              <a:t>View paginated version:</a:t>
            </a:r>
          </a:p>
          <a:p>
            <a:pPr marL="457200" lvl="1" indent="0">
              <a:buNone/>
            </a:pPr>
            <a:r>
              <a:rPr lang="en-US" dirty="0"/>
              <a:t>$ less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24DBC-511E-F74E-AD96-E6EBAB6D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694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CCE81-7E2A-CF46-A846-014C75ACC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B0177-FBDB-1143-AE85-0FA85C436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 the behavior of commands</a:t>
            </a:r>
          </a:p>
          <a:p>
            <a:endParaRPr lang="en-US" dirty="0"/>
          </a:p>
          <a:p>
            <a:r>
              <a:rPr lang="en-US" dirty="0"/>
              <a:t>Find appropriate options via the manual pages</a:t>
            </a:r>
          </a:p>
          <a:p>
            <a:pPr marL="457200" lvl="1" indent="0">
              <a:buNone/>
            </a:pPr>
            <a:r>
              <a:rPr lang="en-US" dirty="0"/>
              <a:t>$ man &lt;command&gt;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D646D-C56A-AD41-B660-B771A6BD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7355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B98D-F8C0-5E4E-949A-AFB0C002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and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68BF9-0D02-DC40-B8F8-6A153A9CC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Streams</a:t>
            </a:r>
          </a:p>
          <a:p>
            <a:r>
              <a:rPr lang="en-US" dirty="0"/>
              <a:t>Redirection</a:t>
            </a:r>
          </a:p>
          <a:p>
            <a:r>
              <a:rPr lang="en-US" dirty="0"/>
              <a:t>Pipes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6A0A-3FF8-884B-A592-B8E8F171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F1016-2160-B944-8E27-C76DCC2F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820376" y="-385604"/>
            <a:ext cx="2432367" cy="243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37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4E81-07E7-DC48-8A8D-71CC74A45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Text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7B015-E8C3-4945-8124-2C524AA22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streams are blocks of characters, usually separated by newlines.</a:t>
            </a:r>
          </a:p>
          <a:p>
            <a:r>
              <a:rPr lang="en-US" dirty="0"/>
              <a:t>They are NOT the same thing as text </a:t>
            </a:r>
            <a:r>
              <a:rPr lang="en-US" i="1" dirty="0"/>
              <a:t>files</a:t>
            </a:r>
          </a:p>
          <a:p>
            <a:r>
              <a:rPr lang="en-US" dirty="0"/>
              <a:t>Examples: STDIN, STDOUT, STDERR</a:t>
            </a:r>
          </a:p>
          <a:p>
            <a:endParaRPr lang="en-US" dirty="0"/>
          </a:p>
          <a:p>
            <a:r>
              <a:rPr lang="en-US" dirty="0"/>
              <a:t>Most commands take input from STDERR, output to STDOUT and if there are errors, send error information to STDERR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6C961-7738-9549-B0A4-EC5D430F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5612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E599-9EA0-F34A-B60E-F958A0C2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B0049-01D0-584F-9DD4-C8A8EEE6F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three text streams can be redirected (most often using files)</a:t>
            </a:r>
          </a:p>
          <a:p>
            <a:r>
              <a:rPr lang="en-US" dirty="0"/>
              <a:t>Redirect STDIN (read from file)</a:t>
            </a:r>
          </a:p>
          <a:p>
            <a:pPr marL="457200" lvl="1" indent="0">
              <a:buNone/>
            </a:pPr>
            <a:r>
              <a:rPr lang="en-US" dirty="0"/>
              <a:t>$ cat &lt; </a:t>
            </a:r>
            <a:r>
              <a:rPr lang="en-US" dirty="0" err="1"/>
              <a:t>text.txt</a:t>
            </a:r>
            <a:endParaRPr lang="en-US" dirty="0"/>
          </a:p>
          <a:p>
            <a:r>
              <a:rPr lang="en-US" dirty="0"/>
              <a:t>Redirect STDOUT</a:t>
            </a:r>
          </a:p>
          <a:p>
            <a:pPr marL="457200" lvl="1" indent="0">
              <a:buNone/>
            </a:pPr>
            <a:r>
              <a:rPr lang="en-US" dirty="0"/>
              <a:t>$ cat </a:t>
            </a:r>
            <a:r>
              <a:rPr lang="en-US" dirty="0" err="1"/>
              <a:t>text.txt</a:t>
            </a:r>
            <a:r>
              <a:rPr lang="en-US" dirty="0"/>
              <a:t> &gt; </a:t>
            </a:r>
            <a:r>
              <a:rPr lang="en-US" dirty="0" err="1"/>
              <a:t>another_text.txt</a:t>
            </a:r>
            <a:endParaRPr lang="en-US" dirty="0"/>
          </a:p>
          <a:p>
            <a:r>
              <a:rPr lang="en-US" dirty="0"/>
              <a:t>Redirect STDERR (and append</a:t>
            </a:r>
          </a:p>
          <a:p>
            <a:pPr marL="457200" lvl="1" indent="0">
              <a:buNone/>
            </a:pPr>
            <a:r>
              <a:rPr lang="en-US" dirty="0"/>
              <a:t>$ cat </a:t>
            </a:r>
            <a:r>
              <a:rPr lang="en-US" dirty="0" err="1"/>
              <a:t>text.txt</a:t>
            </a:r>
            <a:r>
              <a:rPr lang="en-US" dirty="0"/>
              <a:t> 2&gt;&gt; </a:t>
            </a:r>
            <a:r>
              <a:rPr lang="en-US" dirty="0" err="1"/>
              <a:t>errors_text.txt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1FA64-839C-C946-99F0-090F2C9A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1837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CC44E-694C-F840-AE71-28467FA2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EE641-15F3-0747-8A78-2A49ED735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Redirect the STDOUT of one command to the STDIN of another command</a:t>
            </a:r>
          </a:p>
          <a:p>
            <a:r>
              <a:rPr lang="en-US" dirty="0"/>
              <a:t>Useful to chain multiple commands together.</a:t>
            </a:r>
          </a:p>
          <a:p>
            <a:pPr marL="457200" lvl="1" indent="0">
              <a:buNone/>
            </a:pPr>
            <a:r>
              <a:rPr lang="en-US" dirty="0"/>
              <a:t>$ ls | </a:t>
            </a:r>
            <a:r>
              <a:rPr lang="en-US" dirty="0" err="1"/>
              <a:t>wc</a:t>
            </a:r>
            <a:r>
              <a:rPr lang="en-US" dirty="0"/>
              <a:t> -l</a:t>
            </a:r>
          </a:p>
          <a:p>
            <a:pPr marL="457200" lvl="1" indent="0">
              <a:buNone/>
            </a:pPr>
            <a:r>
              <a:rPr lang="en-US" dirty="0"/>
              <a:t>$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wc</a:t>
            </a:r>
            <a:r>
              <a:rPr lang="en-US" dirty="0"/>
              <a:t> “Word Count” counts pieces of a file (-l specifies to count lines)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/>
              <a:t>count the number of files in the current directory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0FBBC-D78E-0542-9B58-A5EEB291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50218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EE98-2FA3-6B48-AB86-A86C5FE1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D57CF-B3A7-7E4D-AF82-D994858D0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Permissions</a:t>
            </a:r>
          </a:p>
          <a:p>
            <a:r>
              <a:rPr lang="en-US" dirty="0"/>
              <a:t>Important Directories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F9D13-1AD3-4D40-8471-1CF2DB97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C3D96-6871-4042-A362-C881861B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206" y="2698750"/>
            <a:ext cx="4308793" cy="4308793"/>
          </a:xfrm>
          <a:prstGeom prst="rect">
            <a:avLst/>
          </a:prstGeo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D4A6FD73-F4F0-6340-B564-589F5B64EF9A}"/>
              </a:ext>
            </a:extLst>
          </p:cNvPr>
          <p:cNvSpPr/>
          <p:nvPr/>
        </p:nvSpPr>
        <p:spPr>
          <a:xfrm>
            <a:off x="2865120" y="711200"/>
            <a:ext cx="3852000" cy="2277110"/>
          </a:xfrm>
          <a:prstGeom prst="wedgeRectCallout">
            <a:avLst>
              <a:gd name="adj1" fmla="val 33611"/>
              <a:gd name="adj2" fmla="val 70946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 you think those are buttons you are clicking? 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 you honestly think that your mouse has any effect on your commands, </a:t>
            </a:r>
            <a:r>
              <a:rPr lang="en-US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here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143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E89E7-7BD2-8546-A82F-BAF86A54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commands 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A9FF1-C8D1-CD4A-A1D8-FBC6568F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“interpreter”, </a:t>
            </a:r>
            <a:r>
              <a:rPr lang="en-US" dirty="0" err="1"/>
              <a:t>sh</a:t>
            </a:r>
            <a:r>
              <a:rPr lang="en-US" dirty="0"/>
              <a:t>, bash, </a:t>
            </a:r>
            <a:r>
              <a:rPr lang="en-US" dirty="0" err="1"/>
              <a:t>perl</a:t>
            </a:r>
            <a:r>
              <a:rPr lang="en-US" dirty="0"/>
              <a:t>, python</a:t>
            </a:r>
          </a:p>
          <a:p>
            <a:r>
              <a:rPr lang="en-US" dirty="0"/>
              <a:t>Variables:</a:t>
            </a:r>
          </a:p>
          <a:p>
            <a:pPr lvl="1"/>
            <a:r>
              <a:rPr lang="en-US" dirty="0"/>
              <a:t>$PATH, $HOME, $USER</a:t>
            </a:r>
          </a:p>
          <a:p>
            <a:r>
              <a:rPr lang="en-US" dirty="0"/>
              <a:t>Print a variable’s contents with:</a:t>
            </a:r>
          </a:p>
          <a:p>
            <a:pPr marL="457200" lvl="1" indent="0">
              <a:buNone/>
            </a:pPr>
            <a:r>
              <a:rPr lang="en-US" dirty="0"/>
              <a:t>$ echo &lt;$VARIABLE&gt;</a:t>
            </a:r>
          </a:p>
          <a:p>
            <a:r>
              <a:rPr lang="en-US" dirty="0"/>
              <a:t>Set a variable with:</a:t>
            </a:r>
          </a:p>
          <a:p>
            <a:pPr marL="457200" lvl="1" indent="0">
              <a:buNone/>
            </a:pPr>
            <a:r>
              <a:rPr lang="en-US" dirty="0"/>
              <a:t>$ export VARIABLENAME=”New value”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highlight>
                  <a:srgbClr val="FFFF00"/>
                </a:highlight>
              </a:rPr>
              <a:t>*$ export PATH=$PATH:/path/to/new/software*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76890-FD6E-9449-861C-5592D913C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4693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EC782-D748-D94F-B927-60E89BF1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1D40F-2F09-C448-B2C8-F4231AD0F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software has prerequisite packages, libraries, modules.</a:t>
            </a:r>
          </a:p>
          <a:p>
            <a:r>
              <a:rPr lang="en-US" dirty="0"/>
              <a:t>These are found using variables containing the path to the required files:</a:t>
            </a:r>
          </a:p>
          <a:p>
            <a:pPr marL="457200" lvl="1" indent="0">
              <a:buNone/>
            </a:pPr>
            <a:r>
              <a:rPr lang="en-US" dirty="0"/>
              <a:t>$LDFLAGS</a:t>
            </a:r>
          </a:p>
          <a:p>
            <a:pPr marL="457200" lvl="1" indent="0">
              <a:buNone/>
            </a:pPr>
            <a:r>
              <a:rPr lang="en-US" dirty="0"/>
              <a:t>$CPPFLAGS</a:t>
            </a:r>
          </a:p>
          <a:p>
            <a:pPr marL="457200" lvl="1" indent="0">
              <a:buNone/>
            </a:pPr>
            <a:endParaRPr lang="en-US" dirty="0"/>
          </a:p>
          <a:p>
            <a:pPr marL="400050" indent="-457200"/>
            <a:r>
              <a:rPr lang="en-US" dirty="0"/>
              <a:t>To get a list of the current variables:</a:t>
            </a:r>
          </a:p>
          <a:p>
            <a:pPr marL="457200" lvl="1" indent="0">
              <a:buNone/>
            </a:pPr>
            <a:r>
              <a:rPr lang="en-US" dirty="0"/>
              <a:t>$ </a:t>
            </a:r>
            <a:r>
              <a:rPr lang="en-US" dirty="0" err="1"/>
              <a:t>printenv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CD574-92FF-7643-9D42-4E48D11B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9828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0591-2EDC-6A44-B147-F74D1ADC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06AC-E1E8-2447-A7AE-6289FEAE2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~/.</a:t>
            </a:r>
            <a:r>
              <a:rPr lang="en-US" dirty="0" err="1"/>
              <a:t>bashrc</a:t>
            </a:r>
            <a:r>
              <a:rPr lang="en-US" dirty="0"/>
              <a:t>, ~/.</a:t>
            </a:r>
            <a:r>
              <a:rPr lang="en-US" dirty="0" err="1"/>
              <a:t>bash_profile</a:t>
            </a:r>
            <a:endParaRPr lang="en-US" dirty="0"/>
          </a:p>
          <a:p>
            <a:endParaRPr lang="en-US" dirty="0"/>
          </a:p>
          <a:p>
            <a:r>
              <a:rPr lang="en-US" dirty="0"/>
              <a:t>Edit these files with a text editor</a:t>
            </a:r>
          </a:p>
          <a:p>
            <a:r>
              <a:rPr lang="en-US" dirty="0"/>
              <a:t>Must restart shell session, or source the files before changes come into effect:</a:t>
            </a:r>
          </a:p>
          <a:p>
            <a:pPr marL="457200" lvl="1" indent="0">
              <a:buNone/>
            </a:pPr>
            <a:r>
              <a:rPr lang="en-US" dirty="0"/>
              <a:t>$ source ~/.</a:t>
            </a:r>
            <a:r>
              <a:rPr lang="en-US" dirty="0" err="1"/>
              <a:t>bash_profile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 . ~/.</a:t>
            </a:r>
            <a:r>
              <a:rPr lang="en-US" dirty="0" err="1"/>
              <a:t>bashrc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2D444-DD19-364E-956C-47F46D6B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3042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1F09-15A4-CE4F-B794-F4A450E3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Goal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6FB55-6588-1746-B0DB-8BB2A6352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Introduce the fundamental concepts of working in UNIX environments</a:t>
            </a:r>
          </a:p>
          <a:p>
            <a:r>
              <a:rPr lang="en-US" dirty="0">
                <a:latin typeface="+mn-lt"/>
              </a:rPr>
              <a:t>Beginners will acquire the basics and some exposure to UNIX</a:t>
            </a:r>
          </a:p>
          <a:p>
            <a:r>
              <a:rPr lang="en-US" dirty="0">
                <a:latin typeface="+mn-lt"/>
              </a:rPr>
              <a:t>Experienced users might learn a trick or two</a:t>
            </a:r>
          </a:p>
          <a:p>
            <a:r>
              <a:rPr lang="en-US" i="1" u="sng" dirty="0">
                <a:latin typeface="+mn-lt"/>
              </a:rPr>
              <a:t>Independent study</a:t>
            </a:r>
            <a:r>
              <a:rPr lang="en-US" dirty="0">
                <a:latin typeface="+mn-lt"/>
              </a:rPr>
              <a:t> and </a:t>
            </a:r>
            <a:r>
              <a:rPr lang="en-US" i="1" u="sng" dirty="0">
                <a:latin typeface="+mn-lt"/>
              </a:rPr>
              <a:t>practice</a:t>
            </a:r>
            <a:r>
              <a:rPr lang="en-US" dirty="0">
                <a:latin typeface="+mn-lt"/>
              </a:rPr>
              <a:t> will be required to become effective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https://</a:t>
            </a:r>
            <a:r>
              <a:rPr lang="en-US" sz="2000" dirty="0" err="1">
                <a:latin typeface="+mn-lt"/>
              </a:rPr>
              <a:t>redmine.biodiversity.agr.gc.ca</a:t>
            </a:r>
            <a:r>
              <a:rPr lang="en-US" sz="2000" dirty="0">
                <a:latin typeface="+mn-lt"/>
              </a:rPr>
              <a:t>/projects/</a:t>
            </a:r>
            <a:r>
              <a:rPr lang="en-US" sz="2000" dirty="0" err="1">
                <a:latin typeface="+mn-lt"/>
              </a:rPr>
              <a:t>biocluster</a:t>
            </a:r>
            <a:r>
              <a:rPr lang="en-US" sz="2000" dirty="0">
                <a:latin typeface="+mn-lt"/>
              </a:rPr>
              <a:t>/wiki/</a:t>
            </a:r>
            <a:r>
              <a:rPr lang="en-US" sz="2000" dirty="0" err="1">
                <a:latin typeface="+mn-lt"/>
              </a:rPr>
              <a:t>Biocluster_User_Guide</a:t>
            </a:r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B7FAE-B753-1041-B17F-19D0D9876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1273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6684-6230-9D44-8E99-EED26344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09B2E-958D-CB47-B817-FBAE22367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  <a:p>
            <a:r>
              <a:rPr lang="en-US" dirty="0"/>
              <a:t>Execution</a:t>
            </a:r>
          </a:p>
          <a:p>
            <a:r>
              <a:rPr lang="en-US" dirty="0"/>
              <a:t>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D5954-0EC2-5040-8C4B-CAE04D5D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B0E9D-1C4E-9A4D-9EC0-71BE8FD1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80" y="2988310"/>
            <a:ext cx="4064000" cy="406400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007364BC-F485-384E-AE5A-28D81A6A3BD1}"/>
              </a:ext>
            </a:extLst>
          </p:cNvPr>
          <p:cNvSpPr/>
          <p:nvPr/>
        </p:nvSpPr>
        <p:spPr>
          <a:xfrm>
            <a:off x="2865120" y="711200"/>
            <a:ext cx="3852000" cy="2277110"/>
          </a:xfrm>
          <a:prstGeom prst="wedgeRectCallout">
            <a:avLst>
              <a:gd name="adj1" fmla="val 33611"/>
              <a:gd name="adj2" fmla="val 70946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 THE DOCUMENTATION! 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 can usually find it in </a:t>
            </a:r>
            <a:r>
              <a:rPr lang="en-US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INSTALL.txt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README.*, the GitHub page, the wiki, or with a google search.</a:t>
            </a:r>
          </a:p>
        </p:txBody>
      </p:sp>
    </p:spTree>
    <p:extLst>
      <p:ext uri="{BB962C8B-B14F-4D97-AF65-F5344CB8AC3E}">
        <p14:creationId xmlns:p14="http://schemas.microsoft.com/office/powerpoint/2010/main" val="418253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045B-7C0C-744E-A32E-79A55673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New Programs (via git)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A178D-09DA-5C4E-86E6-75F7CB468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git repository</a:t>
            </a:r>
          </a:p>
          <a:p>
            <a:pPr marL="457200" lvl="1" indent="0">
              <a:buNone/>
            </a:pPr>
            <a:r>
              <a:rPr lang="en-US" dirty="0"/>
              <a:t>$ git clone https://github.com/lh3/bwa.git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Look out for special instructions that pertain to you</a:t>
            </a:r>
          </a:p>
          <a:p>
            <a:r>
              <a:rPr lang="en-US" dirty="0"/>
              <a:t>Likely a local installation! </a:t>
            </a:r>
          </a:p>
          <a:p>
            <a:pPr marL="457200" lvl="1" indent="0">
              <a:buNone/>
            </a:pPr>
            <a:r>
              <a:rPr lang="en-US" dirty="0"/>
              <a:t>./configure --prefix=~/bin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AB25F-58C7-0D4A-AFF0-F32E792D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4613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0DB1-E90B-574C-83FB-774FCA8F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</a:t>
            </a:r>
            <a:r>
              <a:rPr lang="en-US" dirty="0" err="1"/>
              <a:t>github</a:t>
            </a:r>
            <a:r>
              <a:rPr lang="en-US" dirty="0"/>
              <a:t> link: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14155-A14E-7940-B097-C48DA4F9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472EFC-0F2D-584C-ADA5-EB7A9404C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16647"/>
            <a:ext cx="6906165" cy="5375113"/>
          </a:xfr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1B7833D1-D576-AE42-9974-8480EDDAE34B}"/>
              </a:ext>
            </a:extLst>
          </p:cNvPr>
          <p:cNvSpPr/>
          <p:nvPr/>
        </p:nvSpPr>
        <p:spPr>
          <a:xfrm>
            <a:off x="6979920" y="4378960"/>
            <a:ext cx="1706880" cy="70104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CLICK THIS</a:t>
            </a:r>
          </a:p>
        </p:txBody>
      </p:sp>
    </p:spTree>
    <p:extLst>
      <p:ext uri="{BB962C8B-B14F-4D97-AF65-F5344CB8AC3E}">
        <p14:creationId xmlns:p14="http://schemas.microsoft.com/office/powerpoint/2010/main" val="864329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4393B-B05B-AD4B-89CE-53C5D03F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and </a:t>
            </a:r>
            <a:r>
              <a:rPr lang="en-US" dirty="0" err="1"/>
              <a:t>Makefiles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9D2ED-E4F1-D54B-A7FB-E24958742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./configure [--prefix=~/bin]</a:t>
            </a:r>
          </a:p>
          <a:p>
            <a:r>
              <a:rPr lang="en-US" dirty="0"/>
              <a:t>make</a:t>
            </a:r>
          </a:p>
          <a:p>
            <a:r>
              <a:rPr lang="en-US" dirty="0"/>
              <a:t>make install</a:t>
            </a:r>
          </a:p>
          <a:p>
            <a:endParaRPr lang="en-US" dirty="0"/>
          </a:p>
          <a:p>
            <a:r>
              <a:rPr lang="en-US" dirty="0"/>
              <a:t>Look out for errors in the above and </a:t>
            </a:r>
            <a:r>
              <a:rPr lang="en-US" b="1" i="1" u="sng" dirty="0"/>
              <a:t>Read Them</a:t>
            </a:r>
          </a:p>
          <a:p>
            <a:r>
              <a:rPr lang="en-US" dirty="0"/>
              <a:t>Most likely causes for compilation errors are missing or incorrect version of dependencies.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7CECA-77C5-1346-8CC0-57384501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3534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A104-DC0E-8045-811A-769C9A78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To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B54B5-1829-BF4D-A9BA-DD0ECDB5B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use a new command without specifying the relative/absolute path to it each time:</a:t>
            </a:r>
          </a:p>
          <a:p>
            <a:pPr marL="457200" lvl="1" indent="0">
              <a:buNone/>
            </a:pPr>
            <a:r>
              <a:rPr lang="en-US" dirty="0"/>
              <a:t>$ export PATH=$PATH:/path/to/command</a:t>
            </a:r>
          </a:p>
          <a:p>
            <a:endParaRPr lang="en-US" dirty="0"/>
          </a:p>
          <a:p>
            <a:r>
              <a:rPr lang="en-US" dirty="0"/>
              <a:t>Or add to ~/.</a:t>
            </a:r>
            <a:r>
              <a:rPr lang="en-US" dirty="0" err="1"/>
              <a:t>bash_profile</a:t>
            </a:r>
            <a:r>
              <a:rPr lang="en-US" dirty="0"/>
              <a:t> or ~/.</a:t>
            </a:r>
            <a:r>
              <a:rPr lang="en-US" dirty="0" err="1"/>
              <a:t>bashrc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 source ~/.</a:t>
            </a:r>
            <a:r>
              <a:rPr lang="en-US" dirty="0" err="1"/>
              <a:t>bash_profile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$ which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85C62-17BA-3B42-B1E2-7AA3672B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4540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3CA2-841E-C541-86D5-3A3132B0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CE2E1-6AFA-F643-8089-F37292413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Instructions for software requirements usually come before installation instructions.</a:t>
            </a:r>
          </a:p>
          <a:p>
            <a:r>
              <a:rPr lang="en-US" dirty="0"/>
              <a:t>Make sure this software is installed</a:t>
            </a:r>
          </a:p>
          <a:p>
            <a:r>
              <a:rPr lang="en-US" dirty="0"/>
              <a:t>Some dependencies will require administrative </a:t>
            </a:r>
            <a:r>
              <a:rPr lang="en-US" dirty="0" err="1"/>
              <a:t>priviledges</a:t>
            </a:r>
            <a:r>
              <a:rPr lang="en-US" dirty="0"/>
              <a:t> (superuser)</a:t>
            </a:r>
          </a:p>
          <a:p>
            <a:pPr lvl="1"/>
            <a:r>
              <a:rPr lang="en-US" dirty="0"/>
              <a:t>Libraries, compiler versions, </a:t>
            </a:r>
          </a:p>
          <a:p>
            <a:r>
              <a:rPr lang="en-US" dirty="0"/>
              <a:t>Some dependencies can be installed by the user as long as the required version is specified in environment variables.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7EA68-0F4C-3540-86F9-B276FDB9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17B8B-1B58-B243-AFF5-E294F88E1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47280" y="2870835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91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CE57-4F0F-FA4A-86D0-845D733C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6E7A-BBF3-1B45-B068-B4CC90C2B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Documentation: </a:t>
            </a:r>
            <a:r>
              <a:rPr lang="en-US" dirty="0" err="1"/>
              <a:t>README.txt</a:t>
            </a:r>
            <a:r>
              <a:rPr lang="en-US" dirty="0"/>
              <a:t>, </a:t>
            </a:r>
            <a:r>
              <a:rPr lang="en-US" dirty="0" err="1"/>
              <a:t>README.md</a:t>
            </a:r>
            <a:r>
              <a:rPr lang="en-US" dirty="0"/>
              <a:t>, etc.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&lt;command&gt;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java -jar /path/to/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software.jar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perl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script.pl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Make sure you understand what the command will do before you press enter!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F94D9-6D43-1748-BFF2-7228147C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7159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B1E7-6549-4246-865F-11AA1746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E4B4D-E13E-7647-8CBE-EAA1FD5A1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top, PID, </a:t>
            </a:r>
            <a:r>
              <a:rPr lang="en-US" dirty="0" err="1"/>
              <a:t>ps</a:t>
            </a:r>
            <a:r>
              <a:rPr lang="en-US" dirty="0"/>
              <a:t>, kill,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8A659-6AB8-504C-A7BD-EA4CE176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0158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AD9D-844B-0947-ACD2-B852A5E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(shell)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7C028-7895-0B4D-8D20-032159C9F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Wildcards</a:t>
            </a:r>
          </a:p>
          <a:p>
            <a:r>
              <a:rPr lang="en-US" dirty="0"/>
              <a:t>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2546F-B4E4-E346-8DC3-2A181F51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82554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7CF-8E12-6A4D-A189-FDA11510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F08B6-B324-5242-9FF0-D72904329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Wildcards are special characters that have special meaning to the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B00AA-2DB4-F645-8188-4AF6F16D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642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2D68-BAFA-A94F-91D3-475C6DA7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F7CD-28DA-6A43-9800-6B7D72EE3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1. Basic Commands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2. Input &amp; Output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3. The Environment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4. Non-standard Software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5. Regular Expressions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6. Scripting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6869B-28A3-9746-B63E-14C36CC7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49997-0FA9-6144-B186-4FC7A0157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32" b="13623"/>
          <a:stretch/>
        </p:blipFill>
        <p:spPr>
          <a:xfrm>
            <a:off x="4890504" y="1269048"/>
            <a:ext cx="3491496" cy="166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099E8A-CAC2-5F48-A851-2EE56E09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220" y="3606800"/>
            <a:ext cx="2473960" cy="247396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2CFA5C82-D911-DC46-8607-F5752C09F839}"/>
              </a:ext>
            </a:extLst>
          </p:cNvPr>
          <p:cNvSpPr/>
          <p:nvPr/>
        </p:nvSpPr>
        <p:spPr>
          <a:xfrm>
            <a:off x="6319520" y="3042444"/>
            <a:ext cx="467360" cy="457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3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E6E4-DB03-0A41-97A2-D58E15A0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27AAE-D009-9745-A960-7A1D3954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1E741-FCD4-E04A-BC4B-BE365DA4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74059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95BA-89A3-BE49-88E1-355C6D59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Scripts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4FA3A-28EF-B244-BA6D-B337B0E1B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ED88-D91F-604E-922D-F952A01E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6856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8051-EF3D-2140-8DAC-6E712340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D112E-5F2C-084A-BADE-64242A453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A4ACD-318D-6742-B913-5AA4F58FE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6746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4A53-4A43-0642-8BEC-86316ADB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266A-5ACB-774E-8841-677992564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 code segment only if a condition is satisfied</a:t>
            </a:r>
          </a:p>
          <a:p>
            <a:r>
              <a:rPr lang="en-US" dirty="0"/>
              <a:t>Useful for specific tasks, and also to avoid error states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BA51F-3C48-304D-AE55-43DC82E6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171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D2E9-FB8E-374E-B1D7-A337BDAD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85C28-0C19-D54A-94A4-53F98B712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 code segment multiple times</a:t>
            </a:r>
          </a:p>
          <a:p>
            <a:r>
              <a:rPr lang="en-US" dirty="0"/>
              <a:t>Common pitfalls:</a:t>
            </a:r>
          </a:p>
          <a:p>
            <a:pPr lvl="1"/>
            <a:r>
              <a:rPr lang="en-US" dirty="0"/>
              <a:t>Infinite loops</a:t>
            </a:r>
          </a:p>
          <a:p>
            <a:pPr lvl="1"/>
            <a:r>
              <a:rPr lang="en-US" dirty="0"/>
              <a:t>Off-by-one errors</a:t>
            </a:r>
          </a:p>
          <a:p>
            <a:pPr lvl="1"/>
            <a:endParaRPr lang="en-US" dirty="0"/>
          </a:p>
          <a:p>
            <a:r>
              <a:rPr lang="en-US" dirty="0"/>
              <a:t>Different types:</a:t>
            </a:r>
          </a:p>
          <a:p>
            <a:pPr lvl="1"/>
            <a:r>
              <a:rPr lang="en-US" dirty="0"/>
              <a:t>For loops</a:t>
            </a:r>
          </a:p>
          <a:p>
            <a:pPr lvl="1"/>
            <a:r>
              <a:rPr lang="en-US" dirty="0"/>
              <a:t>While loops</a:t>
            </a:r>
          </a:p>
          <a:p>
            <a:pPr lvl="1"/>
            <a:r>
              <a:rPr lang="en-US" dirty="0"/>
              <a:t>Recursion (too complicated for this workshop and rarely required)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57EB1-1318-9841-B994-89FA3D6C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3183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32FB0-7BDF-1D40-9D64-B4BCED8A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6D09E3-9E6D-3047-BFA2-8C89F87F7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Interpreter</a:t>
            </a:r>
          </a:p>
          <a:p>
            <a:r>
              <a:rPr lang="en-US" dirty="0"/>
              <a:t>Syntax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827B4-DB94-D14B-B396-87E54B29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9174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76D-73A9-ED4F-B6E7-C732D886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055F7-7B14-404E-A6AF-3F1C0A8A0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“interpreted” sets of instructions to control other programs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8D281-60FD-7540-BE4F-B33820EB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0349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CC16-7A7A-A243-B3DE-ABED1521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2BAC-C0BF-094A-83B0-17E60581B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secure shell on the remote server: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$ </a:t>
            </a:r>
            <a:r>
              <a:rPr lang="en-US" sz="2400" dirty="0" err="1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ssh</a:t>
            </a: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&lt;username&gt;@&lt;address&gt;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Acquire access to a worker node: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$ </a:t>
            </a:r>
            <a:r>
              <a:rPr lang="en-US" sz="2400" dirty="0" err="1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qlogin</a:t>
            </a: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-n 1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Run a script to setup the workshop environment: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$ ./</a:t>
            </a:r>
            <a:r>
              <a:rPr lang="en-US" sz="2400" dirty="0" err="1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workshop_setup.sh</a:t>
            </a:r>
            <a:endParaRPr lang="en-US" sz="2400" dirty="0"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6393C-B3DE-B042-8EA5-CBEB48ED6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0239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16F58E-D1F8-AB43-AC72-7E0FEE894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0747" y="0"/>
            <a:ext cx="10114845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3D59-B5C3-4B40-B8FD-A0D9D92B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What is the command line?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7F3AD-BD82-7840-8697-3D5E5F4F8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User interface, where a user can issues “commands” to the computer carry out various tasks.</a:t>
            </a:r>
          </a:p>
          <a:p>
            <a:r>
              <a:rPr lang="en-US" sz="2800" dirty="0">
                <a:latin typeface="+mn-lt"/>
              </a:rPr>
              <a:t>Commands follow a strict format: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 &lt;command&gt; &lt;options&gt; &lt;arguments&gt;</a:t>
            </a:r>
            <a:endParaRPr lang="en-US" sz="2000" b="1" dirty="0"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b="1" dirty="0"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+mn-lt"/>
              </a:rPr>
              <a:t>&lt;command&gt;</a:t>
            </a:r>
            <a:r>
              <a:rPr lang="en-US" sz="2000" dirty="0">
                <a:latin typeface="+mn-lt"/>
              </a:rPr>
              <a:t>: an executable file on the system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+mn-lt"/>
              </a:rPr>
              <a:t>&lt;options&gt;</a:t>
            </a:r>
            <a:r>
              <a:rPr lang="en-US" sz="2000" dirty="0">
                <a:latin typeface="+mn-lt"/>
              </a:rPr>
              <a:t>: flags that change the default behavior of the program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+mn-lt"/>
              </a:rPr>
              <a:t>&lt;arguments&gt;</a:t>
            </a:r>
            <a:r>
              <a:rPr lang="en-US" sz="2000" dirty="0">
                <a:latin typeface="+mn-lt"/>
              </a:rPr>
              <a:t>: information the program requires to carry out it’s task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83BFA-395B-1B44-9723-B10D3DFF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C17E2-FE20-4A53-829D-86648B27AE28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463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4500-5C24-954C-BBA4-2685BFD6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Locating Files and 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254A3-E50B-D048-A592-7081C56F7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Where am I?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$ </a:t>
            </a:r>
            <a:r>
              <a:rPr lang="en-US" dirty="0" err="1">
                <a:latin typeface="+mn-lt"/>
              </a:rPr>
              <a:t>pwd</a:t>
            </a:r>
            <a:endParaRPr lang="en-US" dirty="0">
              <a:latin typeface="+mn-lt"/>
            </a:endParaRP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What is around me?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$ ls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How do I leave this place?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$ cd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811A5-7ED4-2143-95CC-16D3BAB1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0518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185-A14B-8C49-9E3B-C727C0E1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 – Relative vs Absolute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E936F-5E29-4C42-BFC3-FE660B4F4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Relative path: specifies the path from your current location to </a:t>
            </a:r>
            <a:r>
              <a:rPr lang="en-US"/>
              <a:t>the file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Absolute path: specifies the path to the file relative to the base root directory, 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AA042-6E74-8949-B2C4-BF57A4E6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3723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2B45-4DAB-B24E-BDE0-5A7049915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Create, Move, Delete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3FB1F-62C4-1C4C-BE71-84360BF91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files:</a:t>
            </a:r>
          </a:p>
          <a:p>
            <a:pPr marL="457200" lvl="1" indent="0">
              <a:buNone/>
            </a:pPr>
            <a:r>
              <a:rPr lang="en-US" dirty="0"/>
              <a:t>$ touch</a:t>
            </a:r>
          </a:p>
          <a:p>
            <a:r>
              <a:rPr lang="en-US" dirty="0"/>
              <a:t>Copying/Moving files:</a:t>
            </a:r>
          </a:p>
          <a:p>
            <a:pPr marL="457200" lvl="1" indent="0">
              <a:buNone/>
            </a:pPr>
            <a:r>
              <a:rPr lang="en-US" dirty="0"/>
              <a:t>$ cp</a:t>
            </a:r>
          </a:p>
          <a:p>
            <a:pPr marL="457200" lvl="1" indent="0">
              <a:buNone/>
            </a:pPr>
            <a:r>
              <a:rPr lang="en-US" dirty="0"/>
              <a:t>$ mv</a:t>
            </a:r>
          </a:p>
          <a:p>
            <a:r>
              <a:rPr lang="en-US" dirty="0"/>
              <a:t>Deleting files:</a:t>
            </a:r>
          </a:p>
          <a:p>
            <a:pPr marL="457200" lvl="1" indent="0">
              <a:buNone/>
            </a:pPr>
            <a:r>
              <a:rPr lang="en-US" dirty="0"/>
              <a:t>$ 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3E67-A31C-4647-9C15-F7C2DD69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5337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27875</TotalTime>
  <Words>1192</Words>
  <Application>Microsoft Macintosh PowerPoint</Application>
  <PresentationFormat>On-screen Show (4:3)</PresentationFormat>
  <Paragraphs>246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Arial Narrow</vt:lpstr>
      <vt:lpstr>Calibri</vt:lpstr>
      <vt:lpstr>Consolas</vt:lpstr>
      <vt:lpstr>Menlo</vt:lpstr>
      <vt:lpstr>Times New Roman</vt:lpstr>
      <vt:lpstr>Wingdings</vt:lpstr>
      <vt:lpstr>Office Theme</vt:lpstr>
      <vt:lpstr>1_Office Theme</vt:lpstr>
      <vt:lpstr>UNIX Workshop: Practical Guide to the Command Line</vt:lpstr>
      <vt:lpstr>The Goal of this Workshop</vt:lpstr>
      <vt:lpstr>Table of Contents</vt:lpstr>
      <vt:lpstr>Initial Setup</vt:lpstr>
      <vt:lpstr>PowerPoint Presentation</vt:lpstr>
      <vt:lpstr>What is the command line?</vt:lpstr>
      <vt:lpstr>Locating Files and Directories</vt:lpstr>
      <vt:lpstr>Paths – Relative vs Absolute</vt:lpstr>
      <vt:lpstr>Create, Move, Delete Files</vt:lpstr>
      <vt:lpstr>Reading File Contents</vt:lpstr>
      <vt:lpstr>Options</vt:lpstr>
      <vt:lpstr>Input and Output</vt:lpstr>
      <vt:lpstr>Text Streams</vt:lpstr>
      <vt:lpstr>Redirection</vt:lpstr>
      <vt:lpstr>Pipes</vt:lpstr>
      <vt:lpstr>The Environment</vt:lpstr>
      <vt:lpstr>Where do commands go?</vt:lpstr>
      <vt:lpstr>Variables</vt:lpstr>
      <vt:lpstr>Environment Setup</vt:lpstr>
      <vt:lpstr>Software</vt:lpstr>
      <vt:lpstr>Installing New Programs (via git)</vt:lpstr>
      <vt:lpstr>To get github link:</vt:lpstr>
      <vt:lpstr>Make and Makefiles</vt:lpstr>
      <vt:lpstr>Add To Path</vt:lpstr>
      <vt:lpstr>Dependencies</vt:lpstr>
      <vt:lpstr>Running Software</vt:lpstr>
      <vt:lpstr>Monitoring Jobs</vt:lpstr>
      <vt:lpstr>Regular Expressions (shell)</vt:lpstr>
      <vt:lpstr>Wildcards</vt:lpstr>
      <vt:lpstr>PowerPoint Presentation</vt:lpstr>
      <vt:lpstr>Shell Scripts</vt:lpstr>
      <vt:lpstr>Variables</vt:lpstr>
      <vt:lpstr>Conditionals</vt:lpstr>
      <vt:lpstr>Loops</vt:lpstr>
      <vt:lpstr>Scripts</vt:lpstr>
      <vt:lpstr>Scripts</vt:lpstr>
    </vt:vector>
  </TitlesOfParts>
  <Company>Agriculture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and Big Data RSU at STB</dc:title>
  <dc:creator>francois.eudes@agr.gc.ca</dc:creator>
  <cp:lastModifiedBy>Miles Buchwaldt</cp:lastModifiedBy>
  <cp:revision>506</cp:revision>
  <cp:lastPrinted>2019-07-18T19:31:47Z</cp:lastPrinted>
  <dcterms:created xsi:type="dcterms:W3CDTF">2012-12-03T18:05:30Z</dcterms:created>
  <dcterms:modified xsi:type="dcterms:W3CDTF">2019-09-11T19:47:00Z</dcterms:modified>
</cp:coreProperties>
</file>